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E1E0ED4-06ED-44B6-B403-809C32B54B51}">
  <a:tblStyle styleId="{9E1E0ED4-06ED-44B6-B403-809C32B54B5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e8d27b438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e8d27b43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6e8d27b438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6e8d27b438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e8d27b438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e8d27b438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10" Type="http://schemas.openxmlformats.org/officeDocument/2006/relationships/hyperlink" Target="https://docs.google.com/presentation/d/18Ev5B_52w2C7kmjznsRAmwFHV7NrNekxIoYjhW8skkw/view" TargetMode="External"/><Relationship Id="rId9" Type="http://schemas.openxmlformats.org/officeDocument/2006/relationships/hyperlink" Target="https://docs.google.com/presentation/d/1-QhtJRKJLVslxtZeFpKuueH3qhEyJvPcH2EDDWcjrGk/view" TargetMode="External"/><Relationship Id="rId5" Type="http://schemas.openxmlformats.org/officeDocument/2006/relationships/hyperlink" Target="https://docs.google.com/presentation/d/18Ev5B_52w2C7kmjznsRAmwFHV7NrNekxIoYjhW8skkw/view" TargetMode="External"/><Relationship Id="rId6" Type="http://schemas.openxmlformats.org/officeDocument/2006/relationships/hyperlink" Target="https://docs.google.com/presentation/d/1OBAjSbM9eqrtdw4Zrd1yvPFwSXW8og13DkGFFG-Ldpc/view" TargetMode="External"/><Relationship Id="rId7" Type="http://schemas.openxmlformats.org/officeDocument/2006/relationships/hyperlink" Target="https://docs.google.com/presentation/d/15u61QA7ECVvfH-9O0VDymTLUgSkSfsEfaV2s7rPjy64/view" TargetMode="External"/><Relationship Id="rId8" Type="http://schemas.openxmlformats.org/officeDocument/2006/relationships/hyperlink" Target="https://docs.google.com/presentation/d/1eFHMeMUVJV6e_aSSEgMaFnU94MKhb2Ocz2rp2s9JMN0/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docs.google.com/presentation/d/1OBAjSbM9eqrtdw4Zrd1yvPFwSXW8og13DkGFFG-Ldpc/view" TargetMode="External"/><Relationship Id="rId6" Type="http://schemas.openxmlformats.org/officeDocument/2006/relationships/hyperlink" Target="https://docs.google.com/presentation/d/15u61QA7ECVvfH-9O0VDymTLUgSkSfsEfaV2s7rPjy64/view" TargetMode="External"/><Relationship Id="rId7" Type="http://schemas.openxmlformats.org/officeDocument/2006/relationships/hyperlink" Target="https://fords-theatre.s3.amazonaws.com/files/resources/second-inaugural-cut.pdf" TargetMode="External"/><Relationship Id="rId8" Type="http://schemas.openxmlformats.org/officeDocument/2006/relationships/hyperlink" Target="https://fords-theatre.s3.amazonaws.com/files/resources/second-inaugural-glossary.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docs.google.com/presentation/d/1cTYUlG5LLcUV8j3l8HWHhG4BV8HLGrvz7PAPajMMEis/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{9E1E0ED4-06ED-44B6-B403-809C32B54B51}</a:tableStyleId>
              </a:tblPr>
              <a:tblGrid>
                <a:gridCol w="1633350"/>
                <a:gridCol w="4045800"/>
                <a:gridCol w="3669725"/>
              </a:tblGrid>
              <a:tr h="2258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5: Evaluating Lincoln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43325">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what ways did Lincoln’s position on slavery evolve over time and how has that affected his legacy?</a:t>
                      </a:r>
                      <a:endParaRPr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3367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Evidence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Continuity and Change Over Time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62825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Classroom Mingle Sources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Evaluating Lincoln Student Worksheet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Access to Inquiry Journal (Already handed out in Lesson 1)</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3252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Abraham Lincoln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Quickwrite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65055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The Civil War (1861-1865): Daily Lesson Plan (90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{9E1E0ED4-06ED-44B6-B403-809C32B54B51}</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5: Evaluating Lincoln</a:t>
                      </a:r>
                      <a:r>
                        <a:rPr b="1" lang="en" sz="1300">
                          <a:solidFill>
                            <a:schemeClr val="dk1"/>
                          </a:solidFill>
                          <a:latin typeface="Inter"/>
                          <a:ea typeface="Inter"/>
                          <a:cs typeface="Inter"/>
                          <a:sym typeface="Inter"/>
                        </a:rPr>
                        <a:t>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explore Lincoln’s changing stance on slavery with a classroom mingle. In groups of 2-4, students will analyze a particular source (</a:t>
                      </a:r>
                      <a:r>
                        <a:rPr lang="en" sz="1200" u="sng">
                          <a:solidFill>
                            <a:schemeClr val="accent5"/>
                          </a:solidFill>
                          <a:latin typeface="Inter"/>
                          <a:ea typeface="Inter"/>
                          <a:cs typeface="Inter"/>
                          <a:sym typeface="Inter"/>
                          <a:hlinkClick r:id="rId5">
                            <a:extLst>
                              <a:ext uri="{A12FA001-AC4F-418D-AE19-62706E023703}">
                                <ahyp:hlinkClr val="tx"/>
                              </a:ext>
                            </a:extLst>
                          </a:hlinkClick>
                        </a:rPr>
                        <a:t>1 of 7 sources</a:t>
                      </a:r>
                      <a:r>
                        <a:rPr lang="en" sz="1200">
                          <a:solidFill>
                            <a:schemeClr val="dk1"/>
                          </a:solidFill>
                          <a:latin typeface="Inter"/>
                          <a:ea typeface="Inter"/>
                          <a:cs typeface="Inter"/>
                          <a:sym typeface="Inter"/>
                        </a:rPr>
                        <a:t>) and will complete the accompanying questions. Then, students will mingle with their classmates to gather information about all 7 sources. (For a more organized approach, use an inside/outside circle or mini presentations). As they meet with their classmates, students will fill in details on the timeline portion of the Continuity and Time Graphic Organizer on page 1 of the </a:t>
                      </a:r>
                      <a:r>
                        <a:rPr lang="en" sz="1200" u="sng">
                          <a:solidFill>
                            <a:schemeClr val="accent5"/>
                          </a:solidFill>
                          <a:latin typeface="Inter"/>
                          <a:ea typeface="Inter"/>
                          <a:cs typeface="Inter"/>
                          <a:sym typeface="Inter"/>
                          <a:hlinkClick r:id="rId6">
                            <a:extLst>
                              <a:ext uri="{A12FA001-AC4F-418D-AE19-62706E023703}">
                                <ahyp:hlinkClr val="tx"/>
                              </a:ext>
                            </a:extLst>
                          </a:hlinkClick>
                        </a:rPr>
                        <a:t>Evaluating Lincoln Student Worksheet</a:t>
                      </a:r>
                      <a:r>
                        <a:rPr lang="en" sz="1200">
                          <a:solidFill>
                            <a:schemeClr val="dk1"/>
                          </a:solidFill>
                          <a:latin typeface="Inter"/>
                          <a:ea typeface="Inter"/>
                          <a:cs typeface="Inter"/>
                          <a:sym typeface="Inter"/>
                        </a:rPr>
                        <a:t>. After gathering information on all 7 sources, they will return to their original partners and complete the summary section.</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Determine groups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Distribute a source to each </a:t>
                      </a:r>
                      <a:r>
                        <a:rPr lang="en" sz="1200">
                          <a:latin typeface="Inter"/>
                          <a:ea typeface="Inter"/>
                          <a:cs typeface="Inter"/>
                          <a:sym typeface="Inter"/>
                        </a:rPr>
                        <a:t>group</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read the excerpt and answer the source questions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Explain and model the mingle protocol</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Facilitate the classroom mingle</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Prompt students to return to their original group to finalize the Graphic Organizer</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Meet with group</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Read assigned source and answer questions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Participate in classroom mingle and complete timeline portion of Graphic Organizer</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Return to group</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Complete Graphic Organizer</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r h="7764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a:t>
                      </a:r>
                      <a:r>
                        <a:rPr b="1" lang="en" sz="1300">
                          <a:solidFill>
                            <a:schemeClr val="dk1"/>
                          </a:solidFill>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interact with a resource provided by the Ford’s Theatre Museum. Using the museum’s abridged version of </a:t>
                      </a:r>
                      <a:r>
                        <a:rPr lang="en" sz="1200" u="sng">
                          <a:solidFill>
                            <a:schemeClr val="hlink"/>
                          </a:solidFill>
                          <a:latin typeface="Inter"/>
                          <a:ea typeface="Inter"/>
                          <a:cs typeface="Inter"/>
                          <a:sym typeface="Inter"/>
                          <a:hlinkClick r:id="rId7"/>
                        </a:rPr>
                        <a:t>Lincoln’s Second Inaugural Address</a:t>
                      </a:r>
                      <a:r>
                        <a:rPr lang="en" sz="1200">
                          <a:solidFill>
                            <a:schemeClr val="dk1"/>
                          </a:solidFill>
                          <a:latin typeface="Inter"/>
                          <a:ea typeface="Inter"/>
                          <a:cs typeface="Inter"/>
                          <a:sym typeface="Inter"/>
                        </a:rPr>
                        <a:t>, students will investigate unknown terms and using the museum’s provided </a:t>
                      </a:r>
                      <a:r>
                        <a:rPr lang="en" sz="1200" u="sng">
                          <a:solidFill>
                            <a:schemeClr val="hlink"/>
                          </a:solidFill>
                          <a:latin typeface="Inter"/>
                          <a:ea typeface="Inter"/>
                          <a:cs typeface="Inter"/>
                          <a:sym typeface="Inter"/>
                          <a:hlinkClick r:id="rId8"/>
                        </a:rPr>
                        <a:t>glossary for the speech</a:t>
                      </a:r>
                      <a:r>
                        <a:rPr lang="en" sz="1200">
                          <a:solidFill>
                            <a:schemeClr val="dk1"/>
                          </a:solidFill>
                          <a:latin typeface="Inter"/>
                          <a:ea typeface="Inter"/>
                          <a:cs typeface="Inter"/>
                          <a:sym typeface="Inter"/>
                        </a:rPr>
                        <a:t> and will answer the guided questions. Finally, they will use the language in his speech to predict how he would have guided the nation forward had he not been assassinated. This activity may be done individually, in small groups, or as a whole class.</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484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digital access to speech or project the speech if using a whole class approach</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Direct students to read and follow the questions on page 2</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Monitor and answer student questions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Facilitate class discussion about the final question</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Read the speech and use the glossary for assistance</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Complete the guided questions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Participate in class discussions about questions and answers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The Civil War (1861-1865):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658325"/>
          <a:ext cx="3000000" cy="3000000"/>
        </p:xfrm>
        <a:graphic>
          <a:graphicData uri="http://schemas.openxmlformats.org/drawingml/2006/table">
            <a:tbl>
              <a:tblPr>
                <a:noFill/>
                <a:tableStyleId>{9E1E0ED4-06ED-44B6-B403-809C32B54B51}</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5: Evaluating Lincoln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848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engage in a political cartoon analysis about President Lincoln and the Thirteenth Amendment in which they complete a small “Observe, Connect, Infer” graphic organizer. Encourage students to work individually to dissect the cartoon, reminding them this will be helpful for their upcoming assessment. Then, debrief the cartoon together as a class and ask for volunteers to share thoughts and answers.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84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Introduce students to cartoon and graphic organizer</a:t>
                      </a:r>
                      <a:endParaRPr sz="1200">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Monitor work and provide appropriate timer for students to work individually</a:t>
                      </a:r>
                      <a:endParaRPr sz="1200">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Lead class discussion dissecting the cartoon and sharing thoughts and answers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Work individually to analyze cartoon and complete the “Observe, Connect, Infer” graphic organizer</a:t>
                      </a:r>
                      <a:endParaRPr sz="1200">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Participate in class discussion about the cartoon and volunteer thoughts/answers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48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Then, students will reflect on their learning from the prior topic using the </a:t>
                      </a:r>
                      <a:r>
                        <a:rPr lang="en" sz="1200" u="sng">
                          <a:solidFill>
                            <a:schemeClr val="hlink"/>
                          </a:solidFill>
                          <a:latin typeface="Inter"/>
                          <a:ea typeface="Inter"/>
                          <a:cs typeface="Inter"/>
                          <a:sym typeface="Inter"/>
                          <a:hlinkClick r:id="rId5"/>
                        </a:rPr>
                        <a:t>Unit 9 Inquiry Journal</a:t>
                      </a:r>
                      <a:r>
                        <a:rPr lang="en" sz="1200">
                          <a:solidFill>
                            <a:schemeClr val="dk1"/>
                          </a:solidFill>
                          <a:latin typeface="Inter"/>
                          <a:ea typeface="Inter"/>
                          <a:cs typeface="Inter"/>
                          <a:sym typeface="Inter"/>
                        </a:rPr>
                        <a:t>. Students will use page 4 to answer the Compelling Question for Topic 2. Consider allowing students to use their notes and/or work with a partner.</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84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9</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Unit </a:t>
                      </a:r>
                      <a:r>
                        <a:rPr lang="en" sz="1200">
                          <a:latin typeface="Inter"/>
                          <a:ea typeface="Inter"/>
                          <a:cs typeface="Inter"/>
                          <a:sym typeface="Inter"/>
                        </a:rPr>
                        <a:t>9</a:t>
                      </a:r>
                      <a:r>
                        <a:rPr lang="en" sz="1200">
                          <a:latin typeface="Inter"/>
                          <a:ea typeface="Inter"/>
                          <a:cs typeface="Inter"/>
                          <a:sym typeface="Inter"/>
                        </a:rPr>
                        <a:t>: </a:t>
                      </a:r>
                      <a:r>
                        <a:rPr lang="en" sz="1200">
                          <a:solidFill>
                            <a:srgbClr val="000000"/>
                          </a:solidFill>
                          <a:latin typeface="Inter"/>
                          <a:ea typeface="Inter"/>
                          <a:cs typeface="Inter"/>
                          <a:sym typeface="Inter"/>
                        </a:rPr>
                        <a:t>Topic </a:t>
                      </a:r>
                      <a:r>
                        <a:rPr lang="en" sz="1200">
                          <a:latin typeface="Inter"/>
                          <a:ea typeface="Inter"/>
                          <a:cs typeface="Inter"/>
                          <a:sym typeface="Inter"/>
                        </a:rPr>
                        <a:t>2</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48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7.68 Use context to assess the reasons for Abraham Lincoln’s issuance of the Emancipation Proclamation, evaluating its short- and long-term impact.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The Civil War (1861-1865):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